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71" r:id="rId10"/>
    <p:sldId id="272" r:id="rId11"/>
    <p:sldId id="274" r:id="rId12"/>
    <p:sldId id="275" r:id="rId13"/>
    <p:sldId id="264" r:id="rId14"/>
    <p:sldId id="265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12" y="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1361-CB8E-9CB1-6A73-37A217045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88AC8-FC27-E681-F52A-8466A460B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79567-F1C6-0EBE-439B-356D28F2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61549-54E6-A688-5EE2-FC2EAE6D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549F7-E38F-97FB-1336-ECAE8B37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345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86CB-8566-07DD-9B34-ED5DB61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9A4EE-767C-AF4C-F17C-C383F262B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8915-2D6E-F7B9-DA11-73907598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5BB94-C846-0136-F802-D86A8305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8CC0C-A658-2F0D-EC61-D1C29E0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03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B8A93-AB3B-CC2C-37A2-DB85F2132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8138F-9E6E-B7ED-58C7-1BF1B7418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F4A47-3559-D838-3BC3-F68F38F4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900F7-7824-4D50-9FF8-348688DC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DEDC-63A7-ED6B-A230-C75A592A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31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0254-00C0-F85E-201F-25EF32E5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3D605-8EF1-E0B6-B8DD-FD1120A7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52FBD-D162-B30E-59D7-2C618019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3DBE7-35C6-388B-58EA-9B5829D1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2772-9710-0C1D-DCFF-252EE06C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01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C5856-D9B6-A904-3B51-718FFE59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E199E-EDEE-3665-9605-3499BF12E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CEDF2-B397-73FC-7D39-B6D62455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01B96-C29D-9C36-F8FF-992BF101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92AC7-8558-59ED-5402-A6E99385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09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87B3-7652-2831-0241-C719983F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6D84-EFDE-6ECB-BE8B-724DD8F5A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9D373-45F3-4063-5E1F-81E0238A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E8EB7-605A-E5E5-7D0A-3040EBEF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399EC-EA3F-4D22-BF69-D13A114E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8A332-86D4-C451-7BC8-C237B06A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21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7B94-DB37-4939-AAE5-B6D978E6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3AE93-C1E8-7D4A-1E61-730A2D578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7DDB7-416C-1477-D5B3-034B744AF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58693-C4A7-CA6F-1AAE-D6018008E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F2B3D-0E3F-E573-170C-322BB0006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79B99C-9B72-B8C1-5B6E-2B8C7AD4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63C14C-E99A-9318-D9C6-3F75005B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0529E-E913-3937-48AD-8E77BEA6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40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410A-10B2-3426-B8EE-79E2CC45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8EAFD-6B6A-D248-F6E4-395B7447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E5957-B134-E41F-450C-00DDC2D6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33EE2-E9D2-DB64-FA81-CFD9EE89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9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FD5BD-DC9C-E2DA-B10C-2B508D43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080DA-970F-A5C1-19CF-0C47CA94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763E3-9638-80D5-4D9D-F7E78A3C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06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B650-3F90-28C4-2871-07DCD6D3A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A94D-B23A-F7F5-553C-F4B50CCCA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06966-B8C4-88C9-F367-509CCB315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A4FF5-760F-89E2-9E6E-6224745A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6A7B4-71F6-4505-035F-51F70F1E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0DE07-33D2-A1CA-2370-57838C98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8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821B-2EC1-3274-C26B-F593ADD3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EF1C7-4963-3B1B-2007-2F3BABEFE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B0720-6D9C-0767-FE54-CD2BE1295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20C8F-6B7D-E4AD-4673-D6739AFB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C92B9-1909-353D-4514-BAEA5E38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7AD1F-8FC1-3A9D-9258-50C35F8F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91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3E1BD-B34C-9D7A-F358-77F88B589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5E6D9-D34E-E165-0162-01C49F509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732B8-5E52-97B2-6DDF-5D8C4E17B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B3BF-F9C7-460A-B926-37944CAB7B21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89D53-4BF4-41BB-027F-5167D4B20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E02BB-C25A-EF16-4E43-9BCD34C6B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20FF7-824E-4A75-9892-47DD37482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06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5008-5629-CD70-F644-5F16A7C465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NN + oscillations revival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3F6C5-9B7C-FF31-818D-3D1AAC6249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16/05/2023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78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MNIST – 2 layer FC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86A9-2865-52F0-D613-BFA077E6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9580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Dynamics added to first hidden layer, single input</a:t>
            </a:r>
          </a:p>
          <a:p>
            <a:pPr>
              <a:buFontTx/>
              <a:buChar char="-"/>
            </a:pPr>
            <a:endParaRPr lang="en-GB" sz="1800" dirty="0"/>
          </a:p>
          <a:p>
            <a:pPr>
              <a:buFontTx/>
              <a:buChar char="-"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1A45DC5-7220-74DA-078B-46DA5DDB978D}"/>
              </a:ext>
            </a:extLst>
          </p:cNvPr>
          <p:cNvSpPr txBox="1">
            <a:spLocks/>
          </p:cNvSpPr>
          <p:nvPr/>
        </p:nvSpPr>
        <p:spPr>
          <a:xfrm>
            <a:off x="352425" y="16652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No alpha</a:t>
            </a:r>
          </a:p>
          <a:p>
            <a:pPr>
              <a:buFontTx/>
              <a:buChar char="-"/>
            </a:pPr>
            <a:endParaRPr lang="en-GB" sz="1800" dirty="0"/>
          </a:p>
          <a:p>
            <a:pPr>
              <a:buFontTx/>
              <a:buChar char="-"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59DC4D3-E644-4EF5-CDAC-CCE05016B81F}"/>
              </a:ext>
            </a:extLst>
          </p:cNvPr>
          <p:cNvSpPr txBox="1">
            <a:spLocks/>
          </p:cNvSpPr>
          <p:nvPr/>
        </p:nvSpPr>
        <p:spPr>
          <a:xfrm>
            <a:off x="6686550" y="16652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alpha</a:t>
            </a:r>
          </a:p>
          <a:p>
            <a:pPr>
              <a:buFontTx/>
              <a:buChar char="-"/>
            </a:pPr>
            <a:endParaRPr lang="en-GB" sz="1800" dirty="0"/>
          </a:p>
          <a:p>
            <a:pPr>
              <a:buFontTx/>
              <a:buChar char="-"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</p:txBody>
      </p:sp>
      <p:pic>
        <p:nvPicPr>
          <p:cNvPr id="5" name="Picture 4" descr="A picture containing text, diagram, handwriting, line&#10;&#10;Description automatically generated">
            <a:extLst>
              <a:ext uri="{FF2B5EF4-FFF2-40B4-BE49-F238E27FC236}">
                <a16:creationId xmlns:a16="http://schemas.microsoft.com/office/drawing/2014/main" id="{C4B2627F-D358-C6E0-E056-5075F8F09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929600"/>
            <a:ext cx="4928400" cy="4928400"/>
          </a:xfrm>
          <a:prstGeom prst="rect">
            <a:avLst/>
          </a:prstGeom>
        </p:spPr>
      </p:pic>
      <p:pic>
        <p:nvPicPr>
          <p:cNvPr id="7" name="Picture 6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305C0C5-99FC-A618-39BC-019C0C1A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87" y="1929600"/>
            <a:ext cx="4928400" cy="49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0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MNIST – network rarely separates two inputs successfully</a:t>
            </a:r>
          </a:p>
        </p:txBody>
      </p:sp>
      <p:pic>
        <p:nvPicPr>
          <p:cNvPr id="9" name="Picture 8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8D61761D-9CC0-6A94-8EB0-359D384D8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838201"/>
            <a:ext cx="5467350" cy="5467350"/>
          </a:xfrm>
          <a:prstGeom prst="rect">
            <a:avLst/>
          </a:prstGeom>
        </p:spPr>
      </p:pic>
      <p:pic>
        <p:nvPicPr>
          <p:cNvPr id="11" name="Picture 10" descr="A picture containing graphics, screenshot, logo, font&#10;&#10;Description automatically generated">
            <a:extLst>
              <a:ext uri="{FF2B5EF4-FFF2-40B4-BE49-F238E27FC236}">
                <a16:creationId xmlns:a16="http://schemas.microsoft.com/office/drawing/2014/main" id="{F972FFB6-EA4E-B8B7-2ADA-500C55FB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28" b="27223"/>
          <a:stretch/>
        </p:blipFill>
        <p:spPr>
          <a:xfrm>
            <a:off x="190499" y="2400300"/>
            <a:ext cx="4702623" cy="20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5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MNIST – network confuses two inputs for one </a:t>
            </a:r>
            <a:r>
              <a:rPr lang="en-GB" sz="2400" b="1"/>
              <a:t>input (</a:t>
            </a:r>
            <a:r>
              <a:rPr lang="en-GB" sz="2400" b="1">
                <a:sym typeface="Wingdings" panose="05000000000000000000" pitchFamily="2" charset="2"/>
              </a:rPr>
              <a:t>due to weight-sharing ?)</a:t>
            </a:r>
            <a:endParaRPr lang="en-GB" sz="2400" b="1" dirty="0"/>
          </a:p>
        </p:txBody>
      </p:sp>
      <p:pic>
        <p:nvPicPr>
          <p:cNvPr id="4" name="Picture 3" descr="A picture containing graphics, screenshot, font, line&#10;&#10;Description automatically generated">
            <a:extLst>
              <a:ext uri="{FF2B5EF4-FFF2-40B4-BE49-F238E27FC236}">
                <a16:creationId xmlns:a16="http://schemas.microsoft.com/office/drawing/2014/main" id="{9C09E1EF-1180-EB8D-D0A6-D5DE0E70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44" b="27083"/>
          <a:stretch/>
        </p:blipFill>
        <p:spPr>
          <a:xfrm>
            <a:off x="0" y="2542276"/>
            <a:ext cx="4736818" cy="2059200"/>
          </a:xfrm>
          <a:prstGeom prst="rect">
            <a:avLst/>
          </a:prstGeom>
        </p:spPr>
      </p:pic>
      <p:pic>
        <p:nvPicPr>
          <p:cNvPr id="6" name="Picture 5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0EBCEC02-F975-7415-1F0B-6DC8242A7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00" y="838800"/>
            <a:ext cx="5468400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4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CSHL project – adding dynamics to </a:t>
            </a:r>
            <a:r>
              <a:rPr lang="en-GB" sz="2400" b="1" dirty="0" err="1"/>
              <a:t>CORnet</a:t>
            </a:r>
            <a:r>
              <a:rPr lang="en-GB" sz="2400" b="1" dirty="0"/>
              <a:t>-Z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915CD5-3394-822B-DB92-1AC22525F8B3}"/>
              </a:ext>
            </a:extLst>
          </p:cNvPr>
          <p:cNvGrpSpPr>
            <a:grpSpLocks noChangeAspect="1"/>
          </p:cNvGrpSpPr>
          <p:nvPr/>
        </p:nvGrpSpPr>
        <p:grpSpPr>
          <a:xfrm>
            <a:off x="709677" y="3050724"/>
            <a:ext cx="11163670" cy="3807276"/>
            <a:chOff x="1573277" y="3602567"/>
            <a:chExt cx="9321458" cy="3179005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C3CCDFB-9853-81D9-CFAB-02AFCC73E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98"/>
            <a:stretch/>
          </p:blipFill>
          <p:spPr>
            <a:xfrm>
              <a:off x="5985933" y="3602567"/>
              <a:ext cx="4908802" cy="28903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7A1DA2-1313-2D3B-E15A-E31F6110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277" y="4145844"/>
              <a:ext cx="3953591" cy="2635728"/>
            </a:xfrm>
            <a:prstGeom prst="rect">
              <a:avLst/>
            </a:prstGeom>
          </p:spPr>
        </p:pic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F7CCF0D1-05CB-94F7-C3EF-C38003A6049F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00" y="4851400"/>
              <a:ext cx="2692400" cy="7112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5999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E13D34-3B35-E87E-7B23-CB71FD415616}"/>
              </a:ext>
            </a:extLst>
          </p:cNvPr>
          <p:cNvGrpSpPr/>
          <p:nvPr/>
        </p:nvGrpSpPr>
        <p:grpSpPr>
          <a:xfrm>
            <a:off x="2622578" y="963745"/>
            <a:ext cx="6946844" cy="2538328"/>
            <a:chOff x="2374709" y="959474"/>
            <a:chExt cx="6946844" cy="25383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731F885-62D8-0102-181A-3E755889ABEE}"/>
                </a:ext>
              </a:extLst>
            </p:cNvPr>
            <p:cNvGrpSpPr/>
            <p:nvPr/>
          </p:nvGrpSpPr>
          <p:grpSpPr>
            <a:xfrm>
              <a:off x="2374709" y="959474"/>
              <a:ext cx="6946844" cy="2538328"/>
              <a:chOff x="2262949" y="771302"/>
              <a:chExt cx="7442582" cy="2836810"/>
            </a:xfrm>
          </p:grpSpPr>
          <p:pic>
            <p:nvPicPr>
              <p:cNvPr id="11" name="Picture 1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EE97298C-26BE-3AD0-C679-C97A6C393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2949" y="1969728"/>
                <a:ext cx="7442582" cy="1638384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0599A33-6073-86EB-C885-91D812897BFE}"/>
                  </a:ext>
                </a:extLst>
              </p:cNvPr>
              <p:cNvCxnSpPr/>
              <p:nvPr/>
            </p:nvCxnSpPr>
            <p:spPr>
              <a:xfrm>
                <a:off x="6258560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2078DCB-E459-28F8-2A2E-C59DC9FD1733}"/>
                  </a:ext>
                </a:extLst>
              </p:cNvPr>
              <p:cNvCxnSpPr/>
              <p:nvPr/>
            </p:nvCxnSpPr>
            <p:spPr>
              <a:xfrm>
                <a:off x="5105943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90324FA-9A4F-91AF-4AF4-3674D8BD43BB}"/>
                  </a:ext>
                </a:extLst>
              </p:cNvPr>
              <p:cNvCxnSpPr/>
              <p:nvPr/>
            </p:nvCxnSpPr>
            <p:spPr>
              <a:xfrm>
                <a:off x="7850622" y="1831878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C858885-7D2C-3B75-577A-09A179864F5B}"/>
                      </a:ext>
                    </a:extLst>
                  </p:cNvPr>
                  <p:cNvSpPr txBox="1"/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𝑤𝐼</m:t>
                              </m:r>
                            </m:e>
                          </m:nary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45C3E58-9ED9-4F24-8832-DB8DABF245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971BF8C2-EBBD-2ECD-8649-1758ACCFC841}"/>
                  </a:ext>
                </a:extLst>
              </p:cNvPr>
              <p:cNvSpPr/>
              <p:nvPr/>
            </p:nvSpPr>
            <p:spPr>
              <a:xfrm rot="5400000">
                <a:off x="6948902" y="678204"/>
                <a:ext cx="211369" cy="1592054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C30785B-7B98-7B2D-FC68-E520075D12FC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D2D64DB-7B6E-4A8A-AF58-873DD9A9F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607" r="-11607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0FD8A0-F8A3-D48A-C7ED-9209E75583FE}"/>
                </a:ext>
              </a:extLst>
            </p:cNvPr>
            <p:cNvSpPr/>
            <p:nvPr/>
          </p:nvSpPr>
          <p:spPr>
            <a:xfrm>
              <a:off x="6906835" y="2800413"/>
              <a:ext cx="1748893" cy="628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\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3CE7EFB-4380-3F02-352F-D4DAEAAB592B}"/>
              </a:ext>
            </a:extLst>
          </p:cNvPr>
          <p:cNvSpPr/>
          <p:nvPr/>
        </p:nvSpPr>
        <p:spPr>
          <a:xfrm>
            <a:off x="6935412" y="2303321"/>
            <a:ext cx="381000" cy="36489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85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CSHL project – adding dynamics to </a:t>
            </a:r>
            <a:r>
              <a:rPr lang="en-GB" sz="2400" b="1" dirty="0" err="1"/>
              <a:t>CORnet</a:t>
            </a:r>
            <a:r>
              <a:rPr lang="en-GB" sz="2400" b="1" dirty="0"/>
              <a:t>-Z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915CD5-3394-822B-DB92-1AC22525F8B3}"/>
              </a:ext>
            </a:extLst>
          </p:cNvPr>
          <p:cNvGrpSpPr>
            <a:grpSpLocks noChangeAspect="1"/>
          </p:cNvGrpSpPr>
          <p:nvPr/>
        </p:nvGrpSpPr>
        <p:grpSpPr>
          <a:xfrm>
            <a:off x="709677" y="3050724"/>
            <a:ext cx="11163670" cy="3807276"/>
            <a:chOff x="1573277" y="3602567"/>
            <a:chExt cx="9321458" cy="3179005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C3CCDFB-9853-81D9-CFAB-02AFCC73E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98"/>
            <a:stretch/>
          </p:blipFill>
          <p:spPr>
            <a:xfrm>
              <a:off x="5985933" y="3602567"/>
              <a:ext cx="4908802" cy="28903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7A1DA2-1313-2D3B-E15A-E31F6110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277" y="4145844"/>
              <a:ext cx="3953591" cy="2635728"/>
            </a:xfrm>
            <a:prstGeom prst="rect">
              <a:avLst/>
            </a:prstGeom>
          </p:spPr>
        </p:pic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F7CCF0D1-05CB-94F7-C3EF-C38003A6049F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00" y="4851400"/>
              <a:ext cx="2692400" cy="7112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5999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E13D34-3B35-E87E-7B23-CB71FD415616}"/>
              </a:ext>
            </a:extLst>
          </p:cNvPr>
          <p:cNvGrpSpPr/>
          <p:nvPr/>
        </p:nvGrpSpPr>
        <p:grpSpPr>
          <a:xfrm>
            <a:off x="2622578" y="963745"/>
            <a:ext cx="6946844" cy="2538328"/>
            <a:chOff x="2374709" y="959474"/>
            <a:chExt cx="6946844" cy="25383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731F885-62D8-0102-181A-3E755889ABEE}"/>
                </a:ext>
              </a:extLst>
            </p:cNvPr>
            <p:cNvGrpSpPr/>
            <p:nvPr/>
          </p:nvGrpSpPr>
          <p:grpSpPr>
            <a:xfrm>
              <a:off x="2374709" y="959474"/>
              <a:ext cx="6946844" cy="2538328"/>
              <a:chOff x="2262949" y="771302"/>
              <a:chExt cx="7442582" cy="2836810"/>
            </a:xfrm>
          </p:grpSpPr>
          <p:pic>
            <p:nvPicPr>
              <p:cNvPr id="11" name="Picture 1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EE97298C-26BE-3AD0-C679-C97A6C393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2949" y="1969728"/>
                <a:ext cx="7442582" cy="1638384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0599A33-6073-86EB-C885-91D812897BFE}"/>
                  </a:ext>
                </a:extLst>
              </p:cNvPr>
              <p:cNvCxnSpPr/>
              <p:nvPr/>
            </p:nvCxnSpPr>
            <p:spPr>
              <a:xfrm>
                <a:off x="6258560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2078DCB-E459-28F8-2A2E-C59DC9FD1733}"/>
                  </a:ext>
                </a:extLst>
              </p:cNvPr>
              <p:cNvCxnSpPr/>
              <p:nvPr/>
            </p:nvCxnSpPr>
            <p:spPr>
              <a:xfrm>
                <a:off x="5105943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90324FA-9A4F-91AF-4AF4-3674D8BD43BB}"/>
                  </a:ext>
                </a:extLst>
              </p:cNvPr>
              <p:cNvCxnSpPr/>
              <p:nvPr/>
            </p:nvCxnSpPr>
            <p:spPr>
              <a:xfrm>
                <a:off x="7850622" y="1831878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C858885-7D2C-3B75-577A-09A179864F5B}"/>
                      </a:ext>
                    </a:extLst>
                  </p:cNvPr>
                  <p:cNvSpPr txBox="1"/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𝑤𝐼</m:t>
                              </m:r>
                            </m:e>
                          </m:nary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C858885-7D2C-3B75-577A-09A179864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971BF8C2-EBBD-2ECD-8649-1758ACCFC841}"/>
                  </a:ext>
                </a:extLst>
              </p:cNvPr>
              <p:cNvSpPr/>
              <p:nvPr/>
            </p:nvSpPr>
            <p:spPr>
              <a:xfrm rot="5400000">
                <a:off x="6948902" y="678204"/>
                <a:ext cx="211369" cy="1592054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C30785B-7B98-7B2D-FC68-E520075D12FC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C30785B-7B98-7B2D-FC68-E520075D12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619" r="-11504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0FD8A0-F8A3-D48A-C7ED-9209E75583FE}"/>
                </a:ext>
              </a:extLst>
            </p:cNvPr>
            <p:cNvSpPr/>
            <p:nvPr/>
          </p:nvSpPr>
          <p:spPr>
            <a:xfrm>
              <a:off x="6906835" y="2800413"/>
              <a:ext cx="1748893" cy="628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\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3CE7EFB-4380-3F02-352F-D4DAEAAB592B}"/>
              </a:ext>
            </a:extLst>
          </p:cNvPr>
          <p:cNvSpPr/>
          <p:nvPr/>
        </p:nvSpPr>
        <p:spPr>
          <a:xfrm>
            <a:off x="6935412" y="2303321"/>
            <a:ext cx="381000" cy="36489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5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32A0DC9-622F-4A6B-89B0-9FC9373B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94" y="1993627"/>
            <a:ext cx="6952725" cy="4493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437A054-E47D-C635-7AC8-1821EAF9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CSHL project – adding dynamics to </a:t>
            </a:r>
            <a:r>
              <a:rPr lang="en-GB" sz="2400" b="1" dirty="0" err="1"/>
              <a:t>CORnet</a:t>
            </a:r>
            <a:r>
              <a:rPr lang="en-GB" sz="2400" b="1" dirty="0"/>
              <a:t>-Z</a:t>
            </a:r>
          </a:p>
        </p:txBody>
      </p:sp>
    </p:spTree>
    <p:extLst>
      <p:ext uri="{BB962C8B-B14F-4D97-AF65-F5344CB8AC3E}">
        <p14:creationId xmlns:p14="http://schemas.microsoft.com/office/powerpoint/2010/main" val="2355832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Histogram&#10;&#10;Description automatically generated">
            <a:extLst>
              <a:ext uri="{FF2B5EF4-FFF2-40B4-BE49-F238E27FC236}">
                <a16:creationId xmlns:a16="http://schemas.microsoft.com/office/drawing/2014/main" id="{34F26991-4B3D-4452-B7DC-710BBB496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5" y="1683297"/>
            <a:ext cx="10199430" cy="48129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D8B77C-C351-A8FE-EB26-3AF98D9C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CSHL project – adding dynamics to </a:t>
            </a:r>
            <a:r>
              <a:rPr lang="en-GB" sz="2400" b="1" dirty="0" err="1"/>
              <a:t>CORnet</a:t>
            </a:r>
            <a:r>
              <a:rPr lang="en-GB" sz="2400" b="1" dirty="0"/>
              <a:t>-Z</a:t>
            </a:r>
          </a:p>
        </p:txBody>
      </p:sp>
    </p:spTree>
    <p:extLst>
      <p:ext uri="{BB962C8B-B14F-4D97-AF65-F5344CB8AC3E}">
        <p14:creationId xmlns:p14="http://schemas.microsoft.com/office/powerpoint/2010/main" val="761454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7224C-02A8-46FE-BBB9-62CBC8A45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00" y="1671865"/>
            <a:ext cx="9972400" cy="47187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F3673D-B32B-6D32-AE55-526AA2909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CSHL project – adding dynamics to </a:t>
            </a:r>
            <a:r>
              <a:rPr lang="en-GB" sz="2400" b="1" dirty="0" err="1"/>
              <a:t>CORnet</a:t>
            </a:r>
            <a:r>
              <a:rPr lang="en-GB" sz="2400" b="1" dirty="0"/>
              <a:t>-Z</a:t>
            </a:r>
          </a:p>
        </p:txBody>
      </p:sp>
    </p:spTree>
    <p:extLst>
      <p:ext uri="{BB962C8B-B14F-4D97-AF65-F5344CB8AC3E}">
        <p14:creationId xmlns:p14="http://schemas.microsoft.com/office/powerpoint/2010/main" val="316934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histogram&#10;&#10;Description automatically generated">
            <a:extLst>
              <a:ext uri="{FF2B5EF4-FFF2-40B4-BE49-F238E27FC236}">
                <a16:creationId xmlns:a16="http://schemas.microsoft.com/office/drawing/2014/main" id="{2BB60228-786F-44F7-AECC-C8B0F0CC8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9" y="1522019"/>
            <a:ext cx="9740875" cy="4747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664B8E-1624-5B5D-AF23-59DD202D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CSHL project – adding dynamics to </a:t>
            </a:r>
            <a:r>
              <a:rPr lang="en-GB" sz="2400" b="1" dirty="0" err="1"/>
              <a:t>CORnet</a:t>
            </a:r>
            <a:r>
              <a:rPr lang="en-GB" sz="2400" b="1" dirty="0"/>
              <a:t>-Z</a:t>
            </a:r>
          </a:p>
        </p:txBody>
      </p:sp>
    </p:spTree>
    <p:extLst>
      <p:ext uri="{BB962C8B-B14F-4D97-AF65-F5344CB8AC3E}">
        <p14:creationId xmlns:p14="http://schemas.microsoft.com/office/powerpoint/2010/main" val="419989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Where we are at - CCN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86A9-2865-52F0-D613-BFA077E6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9580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One-layer network</a:t>
            </a:r>
          </a:p>
          <a:p>
            <a:pPr>
              <a:buFontTx/>
              <a:buChar char="-"/>
            </a:pPr>
            <a:r>
              <a:rPr lang="en-GB" sz="1800" dirty="0"/>
              <a:t>Convolutional kernel for weight-sharing between quadrants</a:t>
            </a:r>
          </a:p>
          <a:p>
            <a:pPr>
              <a:buFontTx/>
              <a:buChar char="-"/>
            </a:pPr>
            <a:r>
              <a:rPr lang="en-GB" sz="1800" dirty="0"/>
              <a:t>Set bias and slope</a:t>
            </a:r>
          </a:p>
          <a:p>
            <a:pPr>
              <a:buFontTx/>
              <a:buChar char="-"/>
            </a:pPr>
            <a:r>
              <a:rPr lang="en-GB" sz="1800" dirty="0"/>
              <a:t>Train by minimizing MSE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1656A71-0033-A6F4-B441-4DDE8DB0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01" y="838201"/>
            <a:ext cx="4646299" cy="548307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6E4D62-21B1-E8F4-5BFF-69E9504D6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8" y="2912362"/>
            <a:ext cx="5665728" cy="37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3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Where we are at – hyperparameter optimization with </a:t>
            </a:r>
            <a:r>
              <a:rPr lang="en-GB" sz="2400" b="1" dirty="0" err="1"/>
              <a:t>optuna</a:t>
            </a:r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186A9-2865-52F0-D613-BFA077E61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375" y="95805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One-layer network</a:t>
                </a:r>
              </a:p>
              <a:p>
                <a:pPr>
                  <a:buFontTx/>
                  <a:buChar char="-"/>
                </a:pPr>
                <a:r>
                  <a:rPr lang="en-GB" sz="1800" dirty="0"/>
                  <a:t>Sparsity constraint on the hidden layer (added to the bias term)</a:t>
                </a:r>
              </a:p>
              <a:p>
                <a:pPr>
                  <a:buFontTx/>
                  <a:buChar char="-"/>
                </a:pPr>
                <a:r>
                  <a:rPr lang="en-GB" sz="1800" dirty="0"/>
                  <a:t>Used </a:t>
                </a:r>
                <a:r>
                  <a:rPr lang="en-GB" sz="1800" dirty="0" err="1"/>
                  <a:t>optuna</a:t>
                </a:r>
                <a:r>
                  <a:rPr lang="en-GB" sz="1800" dirty="0"/>
                  <a:t> to find optimal parameters that minimize loss and “</a:t>
                </a:r>
                <a:r>
                  <a:rPr lang="en-GB" sz="1800" dirty="0" err="1"/>
                  <a:t>tangledness</a:t>
                </a:r>
                <a:r>
                  <a:rPr lang="en-GB" sz="1800" dirty="0"/>
                  <a:t>” of the representations</a:t>
                </a:r>
              </a:p>
              <a:p>
                <a:pPr>
                  <a:buFontTx/>
                  <a:buChar char="-"/>
                </a:pPr>
                <a:r>
                  <a:rPr lang="en-GB" sz="1800" dirty="0" err="1"/>
                  <a:t>Tangledness</a:t>
                </a:r>
                <a:r>
                  <a:rPr lang="en-GB" sz="1800" dirty="0"/>
                  <a:t>: angle between hidden layer activation of two simultaneous inputs and the sum of the hidden layer activations to each input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a: hidden layer activation to input “TE”</a:t>
                </a:r>
              </a:p>
              <a:p>
                <a:pPr marL="0" indent="0">
                  <a:buNone/>
                </a:pPr>
                <a:r>
                  <a:rPr lang="en-GB" sz="1800" dirty="0"/>
                  <a:t>b: sum of hidden layer activation to “T” and hidden layer activation to “E”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- </a:t>
                </a:r>
                <a:r>
                  <a:rPr lang="en-GB" sz="1800" dirty="0" err="1"/>
                  <a:t>Optuna</a:t>
                </a:r>
                <a:r>
                  <a:rPr lang="en-GB" sz="1800" dirty="0"/>
                  <a:t> used to learn the slope of the sigmoid and the hyperparameters</a:t>
                </a:r>
                <a:br>
                  <a:rPr lang="en-GB" sz="1800" dirty="0"/>
                </a:br>
                <a:r>
                  <a:rPr lang="en-GB" sz="1800" dirty="0"/>
                  <a:t>for the sparsity constraint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186A9-2865-52F0-D613-BFA077E61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375" y="958056"/>
                <a:ext cx="10515600" cy="4351338"/>
              </a:xfrm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8AE2F0E-5D15-F0CC-EEDC-624306AAE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1" y="3369944"/>
            <a:ext cx="4572009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1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Learned bias sparsity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186A9-2865-52F0-D613-BFA077E61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375" y="95805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Penalty term (added to loss):</a:t>
                </a:r>
                <a:br>
                  <a:rPr lang="en-GB" sz="1800" dirty="0"/>
                </a:br>
                <a:br>
                  <a:rPr lang="en-GB" sz="1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||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acc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𝑛𝑢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h𝑖𝑑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d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num>
                            <m:den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dirty="0"/>
                  <a:t>		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 = 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KL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</a:rPr>
                      <m:t>ρ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 ||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Penalty term added to bias gradient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num>
                          <m:den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186A9-2865-52F0-D613-BFA077E61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375" y="958056"/>
                <a:ext cx="10515600" cy="4351338"/>
              </a:xfrm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76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Where we are at – hyperparameter optimization with </a:t>
            </a:r>
            <a:r>
              <a:rPr lang="en-GB" sz="2400" b="1" dirty="0" err="1"/>
              <a:t>optuna</a:t>
            </a:r>
            <a:endParaRPr lang="en-GB" sz="2400" b="1" dirty="0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E238161-D2B2-8C43-E6FC-4E27D330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3" y="1729048"/>
            <a:ext cx="11245734" cy="3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Where we are at – hyperparameter optimization with </a:t>
            </a:r>
            <a:r>
              <a:rPr lang="en-GB" sz="2400" b="1" dirty="0" err="1"/>
              <a:t>optuna</a:t>
            </a:r>
            <a:endParaRPr lang="en-GB" sz="2400" b="1" dirty="0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E238161-D2B2-8C43-E6FC-4E27D330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3" y="1729048"/>
            <a:ext cx="11245734" cy="3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2 Layer AET – does not learn</a:t>
            </a:r>
          </a:p>
        </p:txBody>
      </p:sp>
      <p:pic>
        <p:nvPicPr>
          <p:cNvPr id="4" name="Picture 3" descr="A picture containing screenshot, line, rectangle, text&#10;&#10;Description automatically generated">
            <a:extLst>
              <a:ext uri="{FF2B5EF4-FFF2-40B4-BE49-F238E27FC236}">
                <a16:creationId xmlns:a16="http://schemas.microsoft.com/office/drawing/2014/main" id="{0044846C-1E9F-4E35-BAE1-0C100B7E2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03" y="2685615"/>
            <a:ext cx="7401394" cy="37006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57A8D0-7AB1-3089-51D4-6FC35DB9C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95805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Not with learned or set bias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Same number of parameters as one layer network .. (?)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186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MNIST – 2 layer FC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86A9-2865-52F0-D613-BFA077E6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9580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Two-layer network</a:t>
            </a:r>
          </a:p>
          <a:p>
            <a:pPr>
              <a:buFontTx/>
              <a:buChar char="-"/>
            </a:pPr>
            <a:r>
              <a:rPr lang="en-GB" sz="1800" dirty="0"/>
              <a:t>Fully connected layers with 64 and 32 units</a:t>
            </a:r>
          </a:p>
          <a:p>
            <a:pPr>
              <a:buFontTx/>
              <a:buChar char="-"/>
            </a:pPr>
            <a:r>
              <a:rPr lang="en-GB" sz="1800" dirty="0"/>
              <a:t>Trained on MNIST digits presented on the left and right</a:t>
            </a:r>
          </a:p>
          <a:p>
            <a:pPr>
              <a:buFontTx/>
              <a:buChar char="-"/>
            </a:pPr>
            <a:r>
              <a:rPr lang="en-GB" sz="1800" dirty="0"/>
              <a:t>Learned bias (no sparsity constraint for now..)</a:t>
            </a:r>
          </a:p>
          <a:p>
            <a:pPr>
              <a:buFontTx/>
              <a:buChar char="-"/>
            </a:pPr>
            <a:endParaRPr lang="en-GB" sz="1800" dirty="0"/>
          </a:p>
          <a:p>
            <a:pPr>
              <a:buFontTx/>
              <a:buChar char="-"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Picture 4" descr="A picture containing text, screenshot, graphics, font&#10;&#10;Description automatically generated">
            <a:extLst>
              <a:ext uri="{FF2B5EF4-FFF2-40B4-BE49-F238E27FC236}">
                <a16:creationId xmlns:a16="http://schemas.microsoft.com/office/drawing/2014/main" id="{7A878139-23AF-CAEA-F109-738F35535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39306" r="7917" b="37222"/>
          <a:stretch/>
        </p:blipFill>
        <p:spPr>
          <a:xfrm>
            <a:off x="6200775" y="1667668"/>
            <a:ext cx="5762625" cy="1609726"/>
          </a:xfrm>
          <a:prstGeom prst="rect">
            <a:avLst/>
          </a:prstGeom>
        </p:spPr>
      </p:pic>
      <p:pic>
        <p:nvPicPr>
          <p:cNvPr id="7" name="Picture 6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0B7012B5-0810-1C91-5753-2047A8EA5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7944"/>
            <a:ext cx="1219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20A1-D1DF-A4E2-FBAE-340B95E9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336551"/>
            <a:ext cx="10515600" cy="501650"/>
          </a:xfrm>
        </p:spPr>
        <p:txBody>
          <a:bodyPr>
            <a:normAutofit/>
          </a:bodyPr>
          <a:lstStyle/>
          <a:p>
            <a:r>
              <a:rPr lang="en-GB" sz="2400" b="1" dirty="0"/>
              <a:t>MNIST – 2 layer FC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86A9-2865-52F0-D613-BFA077E6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9580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Dynamics added to first hidden layer, single input</a:t>
            </a:r>
          </a:p>
          <a:p>
            <a:pPr>
              <a:buFontTx/>
              <a:buChar char="-"/>
            </a:pPr>
            <a:endParaRPr lang="en-GB" sz="1800" dirty="0"/>
          </a:p>
          <a:p>
            <a:pPr>
              <a:buFontTx/>
              <a:buChar char="-"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11" name="Picture 10" descr="A picture containing text, handwriting, line, plot&#10;&#10;Description automatically generated">
            <a:extLst>
              <a:ext uri="{FF2B5EF4-FFF2-40B4-BE49-F238E27FC236}">
                <a16:creationId xmlns:a16="http://schemas.microsoft.com/office/drawing/2014/main" id="{CC543EB7-0D3F-105F-CE53-649512CC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2047875"/>
            <a:ext cx="4810125" cy="4810125"/>
          </a:xfrm>
          <a:prstGeom prst="rect">
            <a:avLst/>
          </a:prstGeom>
        </p:spPr>
      </p:pic>
      <p:pic>
        <p:nvPicPr>
          <p:cNvPr id="13" name="Picture 12" descr="A picture containing drawing, text, diagram, plot&#10;&#10;Description automatically generated">
            <a:extLst>
              <a:ext uri="{FF2B5EF4-FFF2-40B4-BE49-F238E27FC236}">
                <a16:creationId xmlns:a16="http://schemas.microsoft.com/office/drawing/2014/main" id="{FB182D41-A9B1-B624-270C-72B59C2EB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928020"/>
            <a:ext cx="4929980" cy="492998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1A45DC5-7220-74DA-078B-46DA5DDB978D}"/>
              </a:ext>
            </a:extLst>
          </p:cNvPr>
          <p:cNvSpPr txBox="1">
            <a:spLocks/>
          </p:cNvSpPr>
          <p:nvPr/>
        </p:nvSpPr>
        <p:spPr>
          <a:xfrm>
            <a:off x="352425" y="16652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No alpha</a:t>
            </a:r>
          </a:p>
          <a:p>
            <a:pPr>
              <a:buFontTx/>
              <a:buChar char="-"/>
            </a:pPr>
            <a:endParaRPr lang="en-GB" sz="1800" dirty="0"/>
          </a:p>
          <a:p>
            <a:pPr>
              <a:buFontTx/>
              <a:buChar char="-"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59DC4D3-E644-4EF5-CDAC-CCE05016B81F}"/>
              </a:ext>
            </a:extLst>
          </p:cNvPr>
          <p:cNvSpPr txBox="1">
            <a:spLocks/>
          </p:cNvSpPr>
          <p:nvPr/>
        </p:nvSpPr>
        <p:spPr>
          <a:xfrm>
            <a:off x="6686550" y="16652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alpha</a:t>
            </a:r>
          </a:p>
          <a:p>
            <a:pPr>
              <a:buFontTx/>
              <a:buChar char="-"/>
            </a:pPr>
            <a:endParaRPr lang="en-GB" sz="1800" dirty="0"/>
          </a:p>
          <a:p>
            <a:pPr>
              <a:buFontTx/>
              <a:buChar char="-"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62593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375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NN + oscillations revival</vt:lpstr>
      <vt:lpstr>Where we are at - CCN abstract</vt:lpstr>
      <vt:lpstr>Where we are at – hyperparameter optimization with optuna</vt:lpstr>
      <vt:lpstr>Learned bias sparsity constraint</vt:lpstr>
      <vt:lpstr>Where we are at – hyperparameter optimization with optuna</vt:lpstr>
      <vt:lpstr>Where we are at – hyperparameter optimization with optuna</vt:lpstr>
      <vt:lpstr>2 Layer AET – does not learn</vt:lpstr>
      <vt:lpstr>MNIST – 2 layer FC network</vt:lpstr>
      <vt:lpstr>MNIST – 2 layer FC network</vt:lpstr>
      <vt:lpstr>MNIST – 2 layer FC network</vt:lpstr>
      <vt:lpstr>MNIST – network rarely separates two inputs successfully</vt:lpstr>
      <vt:lpstr>MNIST – network confuses two inputs for one input (due to weight-sharing ?)</vt:lpstr>
      <vt:lpstr>CSHL project – adding dynamics to CORnet-Z</vt:lpstr>
      <vt:lpstr>CSHL project – adding dynamics to CORnet-Z</vt:lpstr>
      <vt:lpstr>CSHL project – adding dynamics to CORnet-Z</vt:lpstr>
      <vt:lpstr>CSHL project – adding dynamics to CORnet-Z</vt:lpstr>
      <vt:lpstr>CSHL project – adding dynamics to CORnet-Z</vt:lpstr>
      <vt:lpstr>CSHL project – adding dynamics to CORnet-Z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NN + oscillations revival</dc:title>
  <dc:creator>Katharina Duecker (Psychology)</dc:creator>
  <cp:lastModifiedBy>Katharina Duecker (Psychology)</cp:lastModifiedBy>
  <cp:revision>14</cp:revision>
  <dcterms:created xsi:type="dcterms:W3CDTF">2023-05-05T16:21:16Z</dcterms:created>
  <dcterms:modified xsi:type="dcterms:W3CDTF">2023-05-16T15:02:02Z</dcterms:modified>
</cp:coreProperties>
</file>